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sldIdLst>
    <p:sldId id="256" r:id="rId2"/>
    <p:sldId id="258" r:id="rId3"/>
    <p:sldId id="259" r:id="rId4"/>
    <p:sldId id="260" r:id="rId5"/>
    <p:sldId id="261" r:id="rId6"/>
    <p:sldId id="262"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715"/>
  </p:normalViewPr>
  <p:slideViewPr>
    <p:cSldViewPr snapToGrid="0" snapToObjects="1">
      <p:cViewPr varScale="1">
        <p:scale>
          <a:sx n="77" d="100"/>
          <a:sy n="77" d="100"/>
        </p:scale>
        <p:origin x="65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GB"/>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2/14/2020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66139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2/14/2020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49300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2/14/2020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89204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2/14/2020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70699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2/14/2020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5303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2/14/2020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23326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2/14/2020</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8146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2/14/2020</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77273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2/14/2020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97797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GB"/>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2/14/2020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90571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2/14/2020</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40011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2/14/2020</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13787080"/>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tiff"/><Relationship Id="rId7" Type="http://schemas.openxmlformats.org/officeDocument/2006/relationships/image" Target="../media/image5.png"/><Relationship Id="rId12" Type="http://schemas.openxmlformats.org/officeDocument/2006/relationships/image" Target="../media/image11.svg"/><Relationship Id="rId2"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tiff"/><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hyperlink" Target="https://trello.com/b/bLKPQAeq/doug-millers-project"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41E8-73DB-9D4D-AD5E-5F19029E1B2D}"/>
              </a:ext>
            </a:extLst>
          </p:cNvPr>
          <p:cNvSpPr>
            <a:spLocks noGrp="1"/>
          </p:cNvSpPr>
          <p:nvPr>
            <p:ph type="ctrTitle"/>
          </p:nvPr>
        </p:nvSpPr>
        <p:spPr>
          <a:xfrm>
            <a:off x="1090288" y="845336"/>
            <a:ext cx="7315200" cy="3255264"/>
          </a:xfrm>
        </p:spPr>
        <p:txBody>
          <a:bodyPr/>
          <a:lstStyle/>
          <a:p>
            <a:r>
              <a:rPr lang="en-US" dirty="0">
                <a:solidFill>
                  <a:schemeClr val="tx1"/>
                </a:solidFill>
              </a:rPr>
              <a:t/>
            </a:r>
            <a:br>
              <a:rPr lang="en-US" dirty="0">
                <a:solidFill>
                  <a:schemeClr val="tx1"/>
                </a:solidFill>
              </a:rPr>
            </a:br>
            <a:r>
              <a:rPr lang="en-GB" b="1" dirty="0">
                <a:solidFill>
                  <a:schemeClr val="tx1"/>
                </a:solidFill>
              </a:rPr>
              <a:t>Inventory Management System </a:t>
            </a:r>
            <a:endParaRPr lang="en-US" b="1" dirty="0">
              <a:solidFill>
                <a:schemeClr val="tx1"/>
              </a:solidFill>
            </a:endParaRPr>
          </a:p>
        </p:txBody>
      </p:sp>
      <p:sp>
        <p:nvSpPr>
          <p:cNvPr id="3" name="Subtitle 2">
            <a:extLst>
              <a:ext uri="{FF2B5EF4-FFF2-40B4-BE49-F238E27FC236}">
                <a16:creationId xmlns:a16="http://schemas.microsoft.com/office/drawing/2014/main" id="{C85226DB-9F3B-FB4D-867A-CEBAC97C2E66}"/>
              </a:ext>
            </a:extLst>
          </p:cNvPr>
          <p:cNvSpPr>
            <a:spLocks noGrp="1"/>
          </p:cNvSpPr>
          <p:nvPr>
            <p:ph type="subTitle" idx="1"/>
          </p:nvPr>
        </p:nvSpPr>
        <p:spPr>
          <a:xfrm>
            <a:off x="1012465" y="4631336"/>
            <a:ext cx="7315200" cy="914400"/>
          </a:xfrm>
        </p:spPr>
        <p:txBody>
          <a:bodyPr/>
          <a:lstStyle/>
          <a:p>
            <a:r>
              <a:rPr lang="en-US" dirty="0">
                <a:solidFill>
                  <a:schemeClr val="tx1"/>
                </a:solidFill>
              </a:rPr>
              <a:t>A project by</a:t>
            </a:r>
            <a:r>
              <a:rPr lang="en-US" dirty="0"/>
              <a:t> </a:t>
            </a:r>
            <a:r>
              <a:rPr lang="en-US" dirty="0">
                <a:solidFill>
                  <a:schemeClr val="tx1"/>
                </a:solidFill>
              </a:rPr>
              <a:t>Doug Miller</a:t>
            </a:r>
            <a:endParaRPr lang="en-US" dirty="0"/>
          </a:p>
        </p:txBody>
      </p:sp>
    </p:spTree>
    <p:extLst>
      <p:ext uri="{BB962C8B-B14F-4D97-AF65-F5344CB8AC3E}">
        <p14:creationId xmlns:p14="http://schemas.microsoft.com/office/powerpoint/2010/main" val="235339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A94D231-048F-0147-9530-4547D6BC35F1}"/>
              </a:ext>
            </a:extLst>
          </p:cNvPr>
          <p:cNvSpPr>
            <a:spLocks noGrp="1"/>
          </p:cNvSpPr>
          <p:nvPr>
            <p:ph type="subTitle" idx="1"/>
          </p:nvPr>
        </p:nvSpPr>
        <p:spPr>
          <a:xfrm>
            <a:off x="720636" y="1191443"/>
            <a:ext cx="7315200" cy="914400"/>
          </a:xfrm>
        </p:spPr>
        <p:txBody>
          <a:bodyPr>
            <a:normAutofit/>
          </a:bodyPr>
          <a:lstStyle/>
          <a:p>
            <a:r>
              <a:rPr lang="en-US" sz="4000" b="1" dirty="0">
                <a:solidFill>
                  <a:schemeClr val="tx1"/>
                </a:solidFill>
              </a:rPr>
              <a:t>Objective</a:t>
            </a:r>
          </a:p>
        </p:txBody>
      </p:sp>
      <p:sp>
        <p:nvSpPr>
          <p:cNvPr id="4" name="TextBox 3">
            <a:extLst>
              <a:ext uri="{FF2B5EF4-FFF2-40B4-BE49-F238E27FC236}">
                <a16:creationId xmlns:a16="http://schemas.microsoft.com/office/drawing/2014/main" id="{59D535A5-85C5-994F-AC8E-CCF9CC6F7BFD}"/>
              </a:ext>
            </a:extLst>
          </p:cNvPr>
          <p:cNvSpPr txBox="1"/>
          <p:nvPr/>
        </p:nvSpPr>
        <p:spPr>
          <a:xfrm>
            <a:off x="632298" y="2193393"/>
            <a:ext cx="8064230" cy="3693319"/>
          </a:xfrm>
          <a:prstGeom prst="rect">
            <a:avLst/>
          </a:prstGeom>
          <a:noFill/>
        </p:spPr>
        <p:txBody>
          <a:bodyPr wrap="square" rtlCol="0">
            <a:spAutoFit/>
          </a:bodyPr>
          <a:lstStyle/>
          <a:p>
            <a:r>
              <a:rPr lang="en-GB" sz="1400" dirty="0"/>
              <a:t>The aim of this project is to demonstrate all the skills I have been taught over the first 5 weeks, culminating in the development of an inventory management system that demonstrate skills and understanding in </a:t>
            </a:r>
          </a:p>
          <a:p>
            <a:endParaRPr lang="en-GB" sz="1400" b="1" dirty="0"/>
          </a:p>
          <a:p>
            <a:pPr marL="285750" lvl="0" indent="-285750">
              <a:buFont typeface="Arial" panose="020B0604020202020204" pitchFamily="34" charset="0"/>
              <a:buChar char="•"/>
            </a:pPr>
            <a:r>
              <a:rPr lang="en-GB" b="1" dirty="0"/>
              <a:t>Agile &amp; Project Management</a:t>
            </a:r>
          </a:p>
          <a:p>
            <a:pPr marL="285750" lvl="0" indent="-285750">
              <a:buFont typeface="Arial" panose="020B0604020202020204" pitchFamily="34" charset="0"/>
              <a:buChar char="•"/>
            </a:pPr>
            <a:r>
              <a:rPr lang="en-GB" b="1" dirty="0"/>
              <a:t>Databases</a:t>
            </a:r>
          </a:p>
          <a:p>
            <a:pPr marL="285750" lvl="0" indent="-285750">
              <a:buFont typeface="Arial" panose="020B0604020202020204" pitchFamily="34" charset="0"/>
              <a:buChar char="•"/>
            </a:pPr>
            <a:r>
              <a:rPr lang="en-GB" b="1" dirty="0"/>
              <a:t>Cloud Fundamentals</a:t>
            </a:r>
          </a:p>
          <a:p>
            <a:pPr marL="285750" lvl="0" indent="-285750">
              <a:buFont typeface="Arial" panose="020B0604020202020204" pitchFamily="34" charset="0"/>
              <a:buChar char="•"/>
            </a:pPr>
            <a:r>
              <a:rPr lang="en-GB" b="1" dirty="0"/>
              <a:t>Programming Fundamentals</a:t>
            </a:r>
          </a:p>
          <a:p>
            <a:pPr marL="285750" lvl="0" indent="-285750">
              <a:buFont typeface="Arial" panose="020B0604020202020204" pitchFamily="34" charset="0"/>
              <a:buChar char="•"/>
            </a:pPr>
            <a:r>
              <a:rPr lang="en-GB" b="1" dirty="0"/>
              <a:t>Continuous Integration</a:t>
            </a:r>
          </a:p>
          <a:p>
            <a:pPr marL="285750" lvl="0" indent="-285750">
              <a:buFont typeface="Arial" panose="020B0604020202020204" pitchFamily="34" charset="0"/>
              <a:buChar char="•"/>
            </a:pPr>
            <a:r>
              <a:rPr lang="en-GB" b="1" dirty="0"/>
              <a:t>Automated Testing</a:t>
            </a:r>
          </a:p>
          <a:p>
            <a:endParaRPr lang="en-GB" sz="1050" b="1" dirty="0"/>
          </a:p>
          <a:p>
            <a:endParaRPr lang="en-GB" sz="1050" b="1" dirty="0"/>
          </a:p>
          <a:p>
            <a:endParaRPr lang="en-GB" sz="1050" b="1" dirty="0"/>
          </a:p>
          <a:p>
            <a:endParaRPr lang="en-GB" sz="1050" b="1" dirty="0"/>
          </a:p>
          <a:p>
            <a:endParaRPr lang="en-GB" sz="1050" b="1" dirty="0"/>
          </a:p>
          <a:p>
            <a:r>
              <a:rPr lang="en-US" sz="1050" dirty="0"/>
              <a:t> </a:t>
            </a:r>
            <a:endParaRPr lang="en-GB" sz="1050" dirty="0"/>
          </a:p>
          <a:p>
            <a:r>
              <a:rPr lang="en-GB" sz="1050" dirty="0"/>
              <a:t/>
            </a:r>
            <a:br>
              <a:rPr lang="en-GB" sz="1050" dirty="0"/>
            </a:br>
            <a:r>
              <a:rPr lang="en-GB" sz="1050" dirty="0"/>
              <a:t> </a:t>
            </a:r>
          </a:p>
        </p:txBody>
      </p:sp>
    </p:spTree>
    <p:extLst>
      <p:ext uri="{BB962C8B-B14F-4D97-AF65-F5344CB8AC3E}">
        <p14:creationId xmlns:p14="http://schemas.microsoft.com/office/powerpoint/2010/main" val="3567173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A94D231-048F-0147-9530-4547D6BC35F1}"/>
              </a:ext>
            </a:extLst>
          </p:cNvPr>
          <p:cNvSpPr>
            <a:spLocks noGrp="1"/>
          </p:cNvSpPr>
          <p:nvPr>
            <p:ph type="subTitle" idx="1"/>
          </p:nvPr>
        </p:nvSpPr>
        <p:spPr>
          <a:xfrm>
            <a:off x="720636" y="1191443"/>
            <a:ext cx="7315200" cy="914400"/>
          </a:xfrm>
        </p:spPr>
        <p:txBody>
          <a:bodyPr>
            <a:normAutofit/>
          </a:bodyPr>
          <a:lstStyle/>
          <a:p>
            <a:r>
              <a:rPr lang="en-US" sz="4000" b="1" dirty="0">
                <a:solidFill>
                  <a:schemeClr val="tx1"/>
                </a:solidFill>
              </a:rPr>
              <a:t>Specification</a:t>
            </a:r>
          </a:p>
        </p:txBody>
      </p:sp>
      <p:pic>
        <p:nvPicPr>
          <p:cNvPr id="2" name="Picture 1">
            <a:extLst>
              <a:ext uri="{FF2B5EF4-FFF2-40B4-BE49-F238E27FC236}">
                <a16:creationId xmlns:a16="http://schemas.microsoft.com/office/drawing/2014/main" id="{CE4C0BB3-35CA-F541-ABC9-6800963E6B4F}"/>
              </a:ext>
            </a:extLst>
          </p:cNvPr>
          <p:cNvPicPr>
            <a:picLocks noChangeAspect="1"/>
          </p:cNvPicPr>
          <p:nvPr/>
        </p:nvPicPr>
        <p:blipFill>
          <a:blip r:embed="rId2"/>
          <a:stretch>
            <a:fillRect/>
          </a:stretch>
        </p:blipFill>
        <p:spPr>
          <a:xfrm>
            <a:off x="9495274" y="960298"/>
            <a:ext cx="2187643" cy="1640732"/>
          </a:xfrm>
          <a:prstGeom prst="rect">
            <a:avLst/>
          </a:prstGeom>
        </p:spPr>
      </p:pic>
      <p:pic>
        <p:nvPicPr>
          <p:cNvPr id="5" name="Picture 4">
            <a:extLst>
              <a:ext uri="{FF2B5EF4-FFF2-40B4-BE49-F238E27FC236}">
                <a16:creationId xmlns:a16="http://schemas.microsoft.com/office/drawing/2014/main" id="{7A809BA7-F605-3D42-8CE6-3EDED843CE60}"/>
              </a:ext>
            </a:extLst>
          </p:cNvPr>
          <p:cNvPicPr>
            <a:picLocks noChangeAspect="1"/>
          </p:cNvPicPr>
          <p:nvPr/>
        </p:nvPicPr>
        <p:blipFill>
          <a:blip r:embed="rId3"/>
          <a:stretch>
            <a:fillRect/>
          </a:stretch>
        </p:blipFill>
        <p:spPr>
          <a:xfrm>
            <a:off x="9495275" y="2764915"/>
            <a:ext cx="2187643" cy="1467893"/>
          </a:xfrm>
          <a:prstGeom prst="rect">
            <a:avLst/>
          </a:prstGeom>
        </p:spPr>
      </p:pic>
      <p:pic>
        <p:nvPicPr>
          <p:cNvPr id="6" name="Picture 5">
            <a:extLst>
              <a:ext uri="{FF2B5EF4-FFF2-40B4-BE49-F238E27FC236}">
                <a16:creationId xmlns:a16="http://schemas.microsoft.com/office/drawing/2014/main" id="{5040A6FF-FB2C-6D4B-B9F2-EC0D49798025}"/>
              </a:ext>
            </a:extLst>
          </p:cNvPr>
          <p:cNvPicPr>
            <a:picLocks noChangeAspect="1"/>
          </p:cNvPicPr>
          <p:nvPr/>
        </p:nvPicPr>
        <p:blipFill>
          <a:blip r:embed="rId4"/>
          <a:stretch>
            <a:fillRect/>
          </a:stretch>
        </p:blipFill>
        <p:spPr>
          <a:xfrm>
            <a:off x="9495276" y="4391634"/>
            <a:ext cx="2258297" cy="1467893"/>
          </a:xfrm>
          <a:prstGeom prst="rect">
            <a:avLst/>
          </a:prstGeom>
        </p:spPr>
      </p:pic>
      <p:sp>
        <p:nvSpPr>
          <p:cNvPr id="8" name="TextBox 7">
            <a:extLst>
              <a:ext uri="{FF2B5EF4-FFF2-40B4-BE49-F238E27FC236}">
                <a16:creationId xmlns:a16="http://schemas.microsoft.com/office/drawing/2014/main" id="{D9324EB8-4D63-6F40-8183-80BFDBD6CA2A}"/>
              </a:ext>
            </a:extLst>
          </p:cNvPr>
          <p:cNvSpPr txBox="1"/>
          <p:nvPr/>
        </p:nvSpPr>
        <p:spPr>
          <a:xfrm>
            <a:off x="622570" y="2102783"/>
            <a:ext cx="8064230" cy="3477875"/>
          </a:xfrm>
          <a:prstGeom prst="rect">
            <a:avLst/>
          </a:prstGeom>
          <a:noFill/>
        </p:spPr>
        <p:txBody>
          <a:bodyPr wrap="square" rtlCol="0">
            <a:spAutoFit/>
          </a:bodyPr>
          <a:lstStyle/>
          <a:p>
            <a:r>
              <a:rPr lang="en-US" sz="1400" dirty="0"/>
              <a:t>The project required the end user be able to interact with the inventory management system via a Command Line Interface.  The user must be able to add, view, update and delete both customers and items.</a:t>
            </a:r>
          </a:p>
          <a:p>
            <a:endParaRPr lang="en-US" sz="1400" dirty="0"/>
          </a:p>
          <a:p>
            <a:r>
              <a:rPr lang="en-US" sz="1400" dirty="0"/>
              <a:t>The user must be able to create an order  and have the option to either add or delete an item from an order and be able to calculate the cost of an order. </a:t>
            </a:r>
          </a:p>
          <a:p>
            <a:endParaRPr lang="en-US" sz="1400" dirty="0"/>
          </a:p>
          <a:p>
            <a:r>
              <a:rPr lang="en-US" sz="1400" dirty="0"/>
              <a:t>Finally the user must also be able to update the quantity of an item within an order and view all orders within the system.  </a:t>
            </a:r>
          </a:p>
          <a:p>
            <a:endParaRPr lang="en-US" sz="1200" dirty="0"/>
          </a:p>
          <a:p>
            <a:endParaRPr lang="en-GB" sz="1200" b="1" dirty="0"/>
          </a:p>
          <a:p>
            <a:endParaRPr lang="en-GB" sz="1200" b="1" dirty="0"/>
          </a:p>
          <a:p>
            <a:endParaRPr lang="en-GB" sz="1200" b="1" dirty="0"/>
          </a:p>
          <a:p>
            <a:endParaRPr lang="en-GB" sz="1200" b="1" dirty="0"/>
          </a:p>
          <a:p>
            <a:endParaRPr lang="en-GB" sz="1200" b="1" dirty="0"/>
          </a:p>
          <a:p>
            <a:r>
              <a:rPr lang="en-US" sz="1200" dirty="0"/>
              <a:t> </a:t>
            </a:r>
            <a:endParaRPr lang="en-GB" sz="1200" dirty="0"/>
          </a:p>
          <a:p>
            <a:r>
              <a:rPr lang="en-GB" sz="1200" dirty="0"/>
              <a:t/>
            </a:r>
            <a:br>
              <a:rPr lang="en-GB" sz="1200" dirty="0"/>
            </a:br>
            <a:r>
              <a:rPr lang="en-GB" sz="1200" dirty="0"/>
              <a:t> </a:t>
            </a:r>
          </a:p>
        </p:txBody>
      </p:sp>
      <p:pic>
        <p:nvPicPr>
          <p:cNvPr id="10" name="Graphic 9" descr="Add">
            <a:extLst>
              <a:ext uri="{FF2B5EF4-FFF2-40B4-BE49-F238E27FC236}">
                <a16:creationId xmlns:a16="http://schemas.microsoft.com/office/drawing/2014/main" id="{D94406F2-E6F1-DE4F-BF14-DA6E77CFE4A3}"/>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52973" y="4323671"/>
            <a:ext cx="914400" cy="914400"/>
          </a:xfrm>
          <a:prstGeom prst="rect">
            <a:avLst/>
          </a:prstGeom>
        </p:spPr>
      </p:pic>
      <p:pic>
        <p:nvPicPr>
          <p:cNvPr id="12" name="Graphic 11" descr="Close">
            <a:extLst>
              <a:ext uri="{FF2B5EF4-FFF2-40B4-BE49-F238E27FC236}">
                <a16:creationId xmlns:a16="http://schemas.microsoft.com/office/drawing/2014/main" id="{E3AF64F7-E8AC-484E-BDCF-FEB20BAA1BBF}"/>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6823017" y="4294958"/>
            <a:ext cx="914400" cy="914400"/>
          </a:xfrm>
          <a:prstGeom prst="rect">
            <a:avLst/>
          </a:prstGeom>
        </p:spPr>
      </p:pic>
      <p:pic>
        <p:nvPicPr>
          <p:cNvPr id="14" name="Graphic 13" descr="Repeat">
            <a:extLst>
              <a:ext uri="{FF2B5EF4-FFF2-40B4-BE49-F238E27FC236}">
                <a16:creationId xmlns:a16="http://schemas.microsoft.com/office/drawing/2014/main" id="{CC77882F-DD17-884B-A9B4-3B5DCBB24AC8}"/>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4911784" y="4340221"/>
            <a:ext cx="914400" cy="914400"/>
          </a:xfrm>
          <a:prstGeom prst="rect">
            <a:avLst/>
          </a:prstGeom>
        </p:spPr>
      </p:pic>
      <p:pic>
        <p:nvPicPr>
          <p:cNvPr id="16" name="Graphic 15" descr="Eye">
            <a:extLst>
              <a:ext uri="{FF2B5EF4-FFF2-40B4-BE49-F238E27FC236}">
                <a16:creationId xmlns:a16="http://schemas.microsoft.com/office/drawing/2014/main" id="{98D74488-33E0-A14E-9362-BEE82A54B125}"/>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2784651" y="4232807"/>
            <a:ext cx="1129227" cy="1129227"/>
          </a:xfrm>
          <a:prstGeom prst="rect">
            <a:avLst/>
          </a:prstGeom>
        </p:spPr>
      </p:pic>
      <p:sp>
        <p:nvSpPr>
          <p:cNvPr id="17" name="TextBox 16">
            <a:extLst>
              <a:ext uri="{FF2B5EF4-FFF2-40B4-BE49-F238E27FC236}">
                <a16:creationId xmlns:a16="http://schemas.microsoft.com/office/drawing/2014/main" id="{2D999660-8056-774B-B17D-C5A69B44929D}"/>
              </a:ext>
            </a:extLst>
          </p:cNvPr>
          <p:cNvSpPr txBox="1"/>
          <p:nvPr/>
        </p:nvSpPr>
        <p:spPr>
          <a:xfrm>
            <a:off x="1007147" y="5238071"/>
            <a:ext cx="914400" cy="369332"/>
          </a:xfrm>
          <a:prstGeom prst="rect">
            <a:avLst/>
          </a:prstGeom>
          <a:noFill/>
        </p:spPr>
        <p:txBody>
          <a:bodyPr wrap="square" rtlCol="0">
            <a:spAutoFit/>
          </a:bodyPr>
          <a:lstStyle/>
          <a:p>
            <a:r>
              <a:rPr lang="en-US" b="1" dirty="0"/>
              <a:t>Add</a:t>
            </a:r>
          </a:p>
        </p:txBody>
      </p:sp>
      <p:sp>
        <p:nvSpPr>
          <p:cNvPr id="18" name="TextBox 17">
            <a:extLst>
              <a:ext uri="{FF2B5EF4-FFF2-40B4-BE49-F238E27FC236}">
                <a16:creationId xmlns:a16="http://schemas.microsoft.com/office/drawing/2014/main" id="{80B0E7D3-3029-C041-8847-EFF3CCB3D8A0}"/>
              </a:ext>
            </a:extLst>
          </p:cNvPr>
          <p:cNvSpPr txBox="1"/>
          <p:nvPr/>
        </p:nvSpPr>
        <p:spPr>
          <a:xfrm>
            <a:off x="2968544" y="5211326"/>
            <a:ext cx="914400" cy="369332"/>
          </a:xfrm>
          <a:prstGeom prst="rect">
            <a:avLst/>
          </a:prstGeom>
          <a:noFill/>
        </p:spPr>
        <p:txBody>
          <a:bodyPr wrap="square" rtlCol="0">
            <a:spAutoFit/>
          </a:bodyPr>
          <a:lstStyle/>
          <a:p>
            <a:r>
              <a:rPr lang="en-US" b="1" dirty="0"/>
              <a:t>View</a:t>
            </a:r>
          </a:p>
        </p:txBody>
      </p:sp>
      <p:sp>
        <p:nvSpPr>
          <p:cNvPr id="19" name="TextBox 18">
            <a:extLst>
              <a:ext uri="{FF2B5EF4-FFF2-40B4-BE49-F238E27FC236}">
                <a16:creationId xmlns:a16="http://schemas.microsoft.com/office/drawing/2014/main" id="{3C28465F-8644-9D4D-B900-118B4573254A}"/>
              </a:ext>
            </a:extLst>
          </p:cNvPr>
          <p:cNvSpPr txBox="1"/>
          <p:nvPr/>
        </p:nvSpPr>
        <p:spPr>
          <a:xfrm>
            <a:off x="4911784" y="5254621"/>
            <a:ext cx="1129226" cy="369332"/>
          </a:xfrm>
          <a:prstGeom prst="rect">
            <a:avLst/>
          </a:prstGeom>
          <a:noFill/>
        </p:spPr>
        <p:txBody>
          <a:bodyPr wrap="square" rtlCol="0">
            <a:spAutoFit/>
          </a:bodyPr>
          <a:lstStyle/>
          <a:p>
            <a:r>
              <a:rPr lang="en-US" b="1" dirty="0"/>
              <a:t>Update</a:t>
            </a:r>
          </a:p>
        </p:txBody>
      </p:sp>
      <p:sp>
        <p:nvSpPr>
          <p:cNvPr id="20" name="TextBox 19">
            <a:extLst>
              <a:ext uri="{FF2B5EF4-FFF2-40B4-BE49-F238E27FC236}">
                <a16:creationId xmlns:a16="http://schemas.microsoft.com/office/drawing/2014/main" id="{72C636C0-D1CF-A049-9C3F-E64126D942BC}"/>
              </a:ext>
            </a:extLst>
          </p:cNvPr>
          <p:cNvSpPr txBox="1"/>
          <p:nvPr/>
        </p:nvSpPr>
        <p:spPr>
          <a:xfrm>
            <a:off x="6853743" y="5254621"/>
            <a:ext cx="914400" cy="369332"/>
          </a:xfrm>
          <a:prstGeom prst="rect">
            <a:avLst/>
          </a:prstGeom>
          <a:noFill/>
        </p:spPr>
        <p:txBody>
          <a:bodyPr wrap="square" rtlCol="0">
            <a:spAutoFit/>
          </a:bodyPr>
          <a:lstStyle/>
          <a:p>
            <a:r>
              <a:rPr lang="en-US" b="1" dirty="0"/>
              <a:t>Delete</a:t>
            </a:r>
            <a:r>
              <a:rPr lang="en-US" dirty="0"/>
              <a:t> </a:t>
            </a:r>
          </a:p>
        </p:txBody>
      </p:sp>
    </p:spTree>
    <p:extLst>
      <p:ext uri="{BB962C8B-B14F-4D97-AF65-F5344CB8AC3E}">
        <p14:creationId xmlns:p14="http://schemas.microsoft.com/office/powerpoint/2010/main" val="157834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A94D231-048F-0147-9530-4547D6BC35F1}"/>
              </a:ext>
            </a:extLst>
          </p:cNvPr>
          <p:cNvSpPr>
            <a:spLocks noGrp="1"/>
          </p:cNvSpPr>
          <p:nvPr>
            <p:ph type="subTitle" idx="1"/>
          </p:nvPr>
        </p:nvSpPr>
        <p:spPr>
          <a:xfrm>
            <a:off x="263436" y="987163"/>
            <a:ext cx="7315200" cy="914400"/>
          </a:xfrm>
        </p:spPr>
        <p:txBody>
          <a:bodyPr>
            <a:normAutofit/>
          </a:bodyPr>
          <a:lstStyle/>
          <a:p>
            <a:r>
              <a:rPr lang="en-US" sz="4000" b="1" dirty="0">
                <a:solidFill>
                  <a:schemeClr val="tx1"/>
                </a:solidFill>
              </a:rPr>
              <a:t>Analysis &amp; Design</a:t>
            </a:r>
          </a:p>
        </p:txBody>
      </p:sp>
      <p:sp>
        <p:nvSpPr>
          <p:cNvPr id="10" name="TextBox 9">
            <a:extLst>
              <a:ext uri="{FF2B5EF4-FFF2-40B4-BE49-F238E27FC236}">
                <a16:creationId xmlns:a16="http://schemas.microsoft.com/office/drawing/2014/main" id="{D4AC2F40-8F6C-3549-977C-DFD1CEF0E5BE}"/>
              </a:ext>
            </a:extLst>
          </p:cNvPr>
          <p:cNvSpPr txBox="1"/>
          <p:nvPr/>
        </p:nvSpPr>
        <p:spPr>
          <a:xfrm>
            <a:off x="263436" y="1901563"/>
            <a:ext cx="8064230" cy="2139047"/>
          </a:xfrm>
          <a:prstGeom prst="rect">
            <a:avLst/>
          </a:prstGeom>
          <a:noFill/>
        </p:spPr>
        <p:txBody>
          <a:bodyPr wrap="square" rtlCol="0">
            <a:spAutoFit/>
          </a:bodyPr>
          <a:lstStyle/>
          <a:p>
            <a:r>
              <a:rPr lang="en-GB" sz="1400" dirty="0"/>
              <a:t>Adopting  agile principles within this project was essential as I was learning new and complex skills each day that were ultimately essential to  the completion of this project.  In order to do this and keep track of the planning of the project I used a Kanban board via Trello which helped implement the concept of the Scrum principles.  This helped keep track of tasks and help segregate each task as they became more relevant and therefore able to complete.  </a:t>
            </a:r>
            <a:endParaRPr lang="en-GB" sz="1050" b="1" dirty="0"/>
          </a:p>
          <a:p>
            <a:endParaRPr lang="en-GB" sz="1050" b="1" dirty="0"/>
          </a:p>
          <a:p>
            <a:endParaRPr lang="en-GB" sz="1050" b="1" dirty="0"/>
          </a:p>
          <a:p>
            <a:endParaRPr lang="en-GB" sz="1050" b="1" dirty="0"/>
          </a:p>
          <a:p>
            <a:r>
              <a:rPr lang="en-US" sz="1050" dirty="0"/>
              <a:t> </a:t>
            </a:r>
            <a:endParaRPr lang="en-GB" sz="1050" dirty="0"/>
          </a:p>
          <a:p>
            <a:r>
              <a:rPr lang="en-GB" sz="1050" dirty="0"/>
              <a:t/>
            </a:r>
            <a:br>
              <a:rPr lang="en-GB" sz="1050" dirty="0"/>
            </a:br>
            <a:r>
              <a:rPr lang="en-GB" sz="1050" dirty="0"/>
              <a:t> </a:t>
            </a:r>
          </a:p>
        </p:txBody>
      </p:sp>
      <p:pic>
        <p:nvPicPr>
          <p:cNvPr id="11" name="Content Placeholder 3">
            <a:extLst>
              <a:ext uri="{FF2B5EF4-FFF2-40B4-BE49-F238E27FC236}">
                <a16:creationId xmlns:a16="http://schemas.microsoft.com/office/drawing/2014/main" id="{47ABD55F-1EDD-164E-9705-CC5F54ABB455}"/>
              </a:ext>
            </a:extLst>
          </p:cNvPr>
          <p:cNvPicPr>
            <a:picLocks noChangeAspect="1"/>
          </p:cNvPicPr>
          <p:nvPr/>
        </p:nvPicPr>
        <p:blipFill rotWithShape="1">
          <a:blip r:embed="rId2"/>
          <a:srcRect t="13514" b="-1"/>
          <a:stretch/>
        </p:blipFill>
        <p:spPr>
          <a:xfrm>
            <a:off x="3654730" y="2971086"/>
            <a:ext cx="5168258" cy="2514302"/>
          </a:xfrm>
          <a:prstGeom prst="rect">
            <a:avLst/>
          </a:prstGeom>
        </p:spPr>
      </p:pic>
      <p:sp>
        <p:nvSpPr>
          <p:cNvPr id="12" name="TextBox 11">
            <a:extLst>
              <a:ext uri="{FF2B5EF4-FFF2-40B4-BE49-F238E27FC236}">
                <a16:creationId xmlns:a16="http://schemas.microsoft.com/office/drawing/2014/main" id="{76A88CA2-B0B5-4F4A-90B5-640FA53C1120}"/>
              </a:ext>
            </a:extLst>
          </p:cNvPr>
          <p:cNvSpPr txBox="1"/>
          <p:nvPr/>
        </p:nvSpPr>
        <p:spPr>
          <a:xfrm>
            <a:off x="155644" y="4228237"/>
            <a:ext cx="3375498" cy="646331"/>
          </a:xfrm>
          <a:prstGeom prst="rect">
            <a:avLst/>
          </a:prstGeom>
          <a:noFill/>
        </p:spPr>
        <p:txBody>
          <a:bodyPr wrap="square" rtlCol="0">
            <a:spAutoFit/>
          </a:bodyPr>
          <a:lstStyle/>
          <a:p>
            <a:r>
              <a:rPr lang="en-GB" b="1" dirty="0">
                <a:solidFill>
                  <a:srgbClr val="FF0000"/>
                </a:solidFill>
                <a:hlinkClick r:id="rId3">
                  <a:extLst>
                    <a:ext uri="{A12FA001-AC4F-418D-AE19-62706E023703}">
                      <ahyp:hlinkClr xmlns:ahyp="http://schemas.microsoft.com/office/drawing/2018/hyperlinkcolor" xmlns="" val="tx"/>
                    </a:ext>
                  </a:extLst>
                </a:hlinkClick>
              </a:rPr>
              <a:t>https://trello.com/b/bLKPQAeq/doug-millers-project</a:t>
            </a:r>
            <a:endParaRPr lang="en-US" b="1" dirty="0">
              <a:solidFill>
                <a:srgbClr val="FF0000"/>
              </a:solidFill>
            </a:endParaRPr>
          </a:p>
        </p:txBody>
      </p:sp>
    </p:spTree>
    <p:extLst>
      <p:ext uri="{BB962C8B-B14F-4D97-AF65-F5344CB8AC3E}">
        <p14:creationId xmlns:p14="http://schemas.microsoft.com/office/powerpoint/2010/main" val="1977201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A5105155-A5D2-0148-B975-3985E1611B17}"/>
              </a:ext>
            </a:extLst>
          </p:cNvPr>
          <p:cNvPicPr>
            <a:picLocks noGrp="1" noChangeAspect="1"/>
          </p:cNvPicPr>
          <p:nvPr>
            <p:ph idx="1"/>
          </p:nvPr>
        </p:nvPicPr>
        <p:blipFill rotWithShape="1">
          <a:blip r:embed="rId2"/>
          <a:srcRect l="30023" t="7091" r="24696" b="9289"/>
          <a:stretch/>
        </p:blipFill>
        <p:spPr>
          <a:xfrm>
            <a:off x="4631682" y="679883"/>
            <a:ext cx="5599714" cy="5816763"/>
          </a:xfrm>
        </p:spPr>
      </p:pic>
      <p:sp>
        <p:nvSpPr>
          <p:cNvPr id="9" name="TextBox 8">
            <a:extLst>
              <a:ext uri="{FF2B5EF4-FFF2-40B4-BE49-F238E27FC236}">
                <a16:creationId xmlns:a16="http://schemas.microsoft.com/office/drawing/2014/main" id="{A4F82AA8-3AAC-C046-A6CC-4A98E1E4F340}"/>
              </a:ext>
            </a:extLst>
          </p:cNvPr>
          <p:cNvSpPr txBox="1"/>
          <p:nvPr/>
        </p:nvSpPr>
        <p:spPr>
          <a:xfrm>
            <a:off x="155641" y="864108"/>
            <a:ext cx="3025302" cy="1323439"/>
          </a:xfrm>
          <a:prstGeom prst="rect">
            <a:avLst/>
          </a:prstGeom>
          <a:noFill/>
        </p:spPr>
        <p:txBody>
          <a:bodyPr wrap="square" rtlCol="0">
            <a:spAutoFit/>
          </a:bodyPr>
          <a:lstStyle/>
          <a:p>
            <a:r>
              <a:rPr lang="en-US" sz="4000" b="1" dirty="0"/>
              <a:t>Analysis &amp; Design</a:t>
            </a:r>
            <a:endParaRPr lang="en-US" sz="4000" dirty="0"/>
          </a:p>
        </p:txBody>
      </p:sp>
      <p:sp>
        <p:nvSpPr>
          <p:cNvPr id="12" name="TextBox 11">
            <a:extLst>
              <a:ext uri="{FF2B5EF4-FFF2-40B4-BE49-F238E27FC236}">
                <a16:creationId xmlns:a16="http://schemas.microsoft.com/office/drawing/2014/main" id="{03B1C6E9-B3AB-994B-8344-C5E5606C4401}"/>
              </a:ext>
            </a:extLst>
          </p:cNvPr>
          <p:cNvSpPr txBox="1"/>
          <p:nvPr/>
        </p:nvSpPr>
        <p:spPr>
          <a:xfrm>
            <a:off x="247135" y="2300573"/>
            <a:ext cx="2933808" cy="3693319"/>
          </a:xfrm>
          <a:prstGeom prst="rect">
            <a:avLst/>
          </a:prstGeom>
          <a:noFill/>
        </p:spPr>
        <p:txBody>
          <a:bodyPr wrap="square" rtlCol="0">
            <a:spAutoFit/>
          </a:bodyPr>
          <a:lstStyle/>
          <a:p>
            <a:r>
              <a:rPr lang="en-US" dirty="0"/>
              <a:t>I used an Entity relationship diagram (ERD) to help visualize the relationship customer had with items and orders.  An additional table was need to bridge the gap between orders and items as they had a many to many relationship .  This meant I had to develop a join table (</a:t>
            </a:r>
            <a:r>
              <a:rPr lang="en-US" dirty="0" err="1"/>
              <a:t>order_items</a:t>
            </a:r>
            <a:r>
              <a:rPr lang="en-US" dirty="0"/>
              <a:t>) which allowed interaction between the two tables via an intermediary.   </a:t>
            </a:r>
          </a:p>
        </p:txBody>
      </p:sp>
    </p:spTree>
    <p:extLst>
      <p:ext uri="{BB962C8B-B14F-4D97-AF65-F5344CB8AC3E}">
        <p14:creationId xmlns:p14="http://schemas.microsoft.com/office/powerpoint/2010/main" val="3398357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4F82AA8-3AAC-C046-A6CC-4A98E1E4F340}"/>
              </a:ext>
            </a:extLst>
          </p:cNvPr>
          <p:cNvSpPr txBox="1"/>
          <p:nvPr/>
        </p:nvSpPr>
        <p:spPr>
          <a:xfrm>
            <a:off x="155641" y="864108"/>
            <a:ext cx="3025302" cy="1323439"/>
          </a:xfrm>
          <a:prstGeom prst="rect">
            <a:avLst/>
          </a:prstGeom>
          <a:noFill/>
        </p:spPr>
        <p:txBody>
          <a:bodyPr wrap="square" rtlCol="0">
            <a:spAutoFit/>
          </a:bodyPr>
          <a:lstStyle/>
          <a:p>
            <a:r>
              <a:rPr lang="en-US" sz="4000" b="1" dirty="0"/>
              <a:t>Analysis &amp; Design</a:t>
            </a:r>
            <a:endParaRPr lang="en-US" sz="4000" dirty="0"/>
          </a:p>
        </p:txBody>
      </p:sp>
      <p:sp>
        <p:nvSpPr>
          <p:cNvPr id="12" name="TextBox 11">
            <a:extLst>
              <a:ext uri="{FF2B5EF4-FFF2-40B4-BE49-F238E27FC236}">
                <a16:creationId xmlns:a16="http://schemas.microsoft.com/office/drawing/2014/main" id="{03B1C6E9-B3AB-994B-8344-C5E5606C4401}"/>
              </a:ext>
            </a:extLst>
          </p:cNvPr>
          <p:cNvSpPr txBox="1"/>
          <p:nvPr/>
        </p:nvSpPr>
        <p:spPr>
          <a:xfrm>
            <a:off x="271519" y="2300573"/>
            <a:ext cx="2933808" cy="1754326"/>
          </a:xfrm>
          <a:prstGeom prst="rect">
            <a:avLst/>
          </a:prstGeom>
          <a:noFill/>
        </p:spPr>
        <p:txBody>
          <a:bodyPr wrap="square" rtlCol="0">
            <a:spAutoFit/>
          </a:bodyPr>
          <a:lstStyle/>
          <a:p>
            <a:r>
              <a:rPr lang="en-GB" dirty="0"/>
              <a:t>The Unified </a:t>
            </a:r>
            <a:r>
              <a:rPr lang="en-GB" dirty="0"/>
              <a:t>Modelling Language (UML) show the relationship and hierarchy of the packages and classes with the java IMS java project </a:t>
            </a:r>
            <a:endParaRPr lang="en-US" dirty="0"/>
          </a:p>
        </p:txBody>
      </p:sp>
      <p:pic>
        <p:nvPicPr>
          <p:cNvPr id="3" name="Content Placeholder 2"/>
          <p:cNvPicPr>
            <a:picLocks noGrp="1" noChangeAspect="1"/>
          </p:cNvPicPr>
          <p:nvPr>
            <p:ph idx="1"/>
          </p:nvPr>
        </p:nvPicPr>
        <p:blipFill rotWithShape="1">
          <a:blip r:embed="rId2"/>
          <a:srcRect r="39748"/>
          <a:stretch/>
        </p:blipFill>
        <p:spPr>
          <a:xfrm>
            <a:off x="3789585" y="263047"/>
            <a:ext cx="8072563" cy="5824603"/>
          </a:xfrm>
          <a:prstGeom prst="rect">
            <a:avLst/>
          </a:prstGeom>
        </p:spPr>
      </p:pic>
    </p:spTree>
    <p:extLst>
      <p:ext uri="{BB962C8B-B14F-4D97-AF65-F5344CB8AC3E}">
        <p14:creationId xmlns:p14="http://schemas.microsoft.com/office/powerpoint/2010/main" val="2534748796"/>
      </p:ext>
    </p:extLst>
  </p:cSld>
  <p:clrMapOvr>
    <a:masterClrMapping/>
  </p:clrMapOvr>
</p:sld>
</file>

<file path=ppt/theme/theme1.xml><?xml version="1.0" encoding="utf-8"?>
<a:theme xmlns:a="http://schemas.openxmlformats.org/drawingml/2006/main" name="Frame">
  <a:themeElements>
    <a:clrScheme name="Fra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39D77354-939E-4A26-AE51-B3F9618B14B7}"/>
    </a:ext>
  </a:extLst>
</a:theme>
</file>

<file path=docProps/app.xml><?xml version="1.0" encoding="utf-8"?>
<Properties xmlns="http://schemas.openxmlformats.org/officeDocument/2006/extended-properties" xmlns:vt="http://schemas.openxmlformats.org/officeDocument/2006/docPropsVTypes">
  <Template>{EB352A84-D59C-534C-84EC-3E33204F5B0E}tf10001124</Template>
  <TotalTime>369</TotalTime>
  <Words>341</Words>
  <Application>Microsoft Office PowerPoint</Application>
  <PresentationFormat>Widescreen</PresentationFormat>
  <Paragraphs>48</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Corbel</vt:lpstr>
      <vt:lpstr>Wingdings 2</vt:lpstr>
      <vt:lpstr>Frame</vt:lpstr>
      <vt:lpstr> Inventory Management System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Inventory Management System </dc:title>
  <dc:creator>Microsoft Office User</dc:creator>
  <cp:lastModifiedBy>Admin</cp:lastModifiedBy>
  <cp:revision>12</cp:revision>
  <dcterms:created xsi:type="dcterms:W3CDTF">2020-02-14T03:44:39Z</dcterms:created>
  <dcterms:modified xsi:type="dcterms:W3CDTF">2020-02-14T11:38:16Z</dcterms:modified>
</cp:coreProperties>
</file>